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40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75" d="100"/>
          <a:sy n="75" d="100"/>
        </p:scale>
        <p:origin x="1056" y="31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uepardo.local\Comercial\Atualiza&#231;&#227;o%20de%20Apresenta&#231;&#245;es\12mes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uepardo.local\Comercial\Atualiza&#231;&#227;o%20de%20Apresenta&#231;&#245;es\12mes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uepardo.local\Comercial\Atualiza&#231;&#227;o%20de%20Apresenta&#231;&#245;es\12mes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uepardo.local\Comercial\Atualiza&#231;&#227;o%20de%20Apresenta&#231;&#245;es\FUNDS%20PERFORMANCE%20Oficial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Plan1!$F$3:$H$3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375-4E93-B244-1DA7C59DBC88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375-4E93-B244-1DA7C59DBC88}"/>
              </c:ext>
            </c:extLst>
          </c:dPt>
          <c:dPt>
            <c:idx val="2"/>
            <c:invertIfNegative val="0"/>
            <c:bubble3D val="0"/>
            <c:spPr>
              <a:solidFill>
                <a:srgbClr val="E46C0A"/>
              </a:solidFill>
            </c:spPr>
            <c:extLst>
              <c:ext xmlns:c16="http://schemas.microsoft.com/office/drawing/2014/chart" uri="{C3380CC4-5D6E-409C-BE32-E72D297353CC}">
                <c16:uniqueId val="{00000005-6375-4E93-B244-1DA7C59DBC88}"/>
              </c:ext>
            </c:extLst>
          </c:dPt>
          <c:dLbls>
            <c:dLbl>
              <c:idx val="0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2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375-4E93-B244-1DA7C59DBC88}"/>
                </c:ext>
              </c:extLst>
            </c:dLbl>
            <c:dLbl>
              <c:idx val="1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375-4E93-B244-1DA7C59DBC88}"/>
                </c:ext>
              </c:extLst>
            </c:dLbl>
            <c:dLbl>
              <c:idx val="2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E46C0A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375-4E93-B244-1DA7C59DBC88}"/>
                </c:ext>
              </c:extLst>
            </c:dLbl>
            <c:numFmt formatCode="0.0%;\(0.0%\);&quot;-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Plan1!$F$3:$H$3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cat>
          <c:val>
            <c:numRef>
              <c:f>Plan1!$F$6:$H$6</c:f>
              <c:numCache>
                <c:formatCode>0.0%</c:formatCode>
                <c:ptCount val="3"/>
                <c:pt idx="0">
                  <c:v>0.38165941156009109</c:v>
                </c:pt>
                <c:pt idx="1">
                  <c:v>0.17309842986615709</c:v>
                </c:pt>
                <c:pt idx="2">
                  <c:v>3.0113671590190183E-2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75-4E93-B244-1DA7C59DB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761536"/>
        <c:axId val="194643072"/>
      </c:barChart>
      <c:catAx>
        <c:axId val="163761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pt-BR"/>
          </a:p>
        </c:txPr>
        <c:crossAx val="194643072"/>
        <c:crosses val="autoZero"/>
        <c:auto val="1"/>
        <c:lblAlgn val="ctr"/>
        <c:lblOffset val="100"/>
        <c:noMultiLvlLbl val="0"/>
      </c:catAx>
      <c:valAx>
        <c:axId val="194643072"/>
        <c:scaling>
          <c:orientation val="minMax"/>
          <c:max val="2.65"/>
          <c:min val="0"/>
        </c:scaling>
        <c:delete val="0"/>
        <c:axPos val="l"/>
        <c:numFmt formatCode="0.0%" sourceLinked="1"/>
        <c:majorTickMark val="none"/>
        <c:minorTickMark val="none"/>
        <c:tickLblPos val="none"/>
        <c:spPr>
          <a:ln>
            <a:noFill/>
          </a:ln>
        </c:spPr>
        <c:crossAx val="1637615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7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Plan1!$F$8:$H$8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4F9-4C6D-BD78-9A0B345E444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C4F9-4C6D-BD78-9A0B345E4446}"/>
              </c:ext>
            </c:extLst>
          </c:dPt>
          <c:dPt>
            <c:idx val="2"/>
            <c:invertIfNegative val="0"/>
            <c:bubble3D val="0"/>
            <c:spPr>
              <a:solidFill>
                <a:srgbClr val="E46C0A"/>
              </a:solidFill>
            </c:spPr>
            <c:extLst>
              <c:ext xmlns:c16="http://schemas.microsoft.com/office/drawing/2014/chart" uri="{C3380CC4-5D6E-409C-BE32-E72D297353CC}">
                <c16:uniqueId val="{00000005-C4F9-4C6D-BD78-9A0B345E4446}"/>
              </c:ext>
            </c:extLst>
          </c:dPt>
          <c:dLbls>
            <c:dLbl>
              <c:idx val="0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2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4F9-4C6D-BD78-9A0B345E4446}"/>
                </c:ext>
              </c:extLst>
            </c:dLbl>
            <c:dLbl>
              <c:idx val="1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4F9-4C6D-BD78-9A0B345E4446}"/>
                </c:ext>
              </c:extLst>
            </c:dLbl>
            <c:dLbl>
              <c:idx val="2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E46C0A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4F9-4C6D-BD78-9A0B345E4446}"/>
                </c:ext>
              </c:extLst>
            </c:dLbl>
            <c:numFmt formatCode="0.0%;\(0.0%\);&quot;-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Plan1!$F$3:$H$3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cat>
          <c:val>
            <c:numRef>
              <c:f>Plan1!$F$11:$H$11</c:f>
              <c:numCache>
                <c:formatCode>0.0%</c:formatCode>
                <c:ptCount val="3"/>
                <c:pt idx="0">
                  <c:v>0.6027905047097244</c:v>
                </c:pt>
                <c:pt idx="1">
                  <c:v>5.9513887496622786E-2</c:v>
                </c:pt>
                <c:pt idx="2">
                  <c:v>6.6610926542626459E-2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F9-4C6D-BD78-9A0B345E4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665472"/>
        <c:axId val="194671360"/>
      </c:barChart>
      <c:catAx>
        <c:axId val="194665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pt-BR"/>
          </a:p>
        </c:txPr>
        <c:crossAx val="194671360"/>
        <c:crosses val="autoZero"/>
        <c:auto val="1"/>
        <c:lblAlgn val="ctr"/>
        <c:lblOffset val="100"/>
        <c:noMultiLvlLbl val="0"/>
      </c:catAx>
      <c:valAx>
        <c:axId val="194671360"/>
        <c:scaling>
          <c:orientation val="minMax"/>
          <c:max val="2.65"/>
          <c:min val="0"/>
        </c:scaling>
        <c:delete val="0"/>
        <c:axPos val="l"/>
        <c:numFmt formatCode="0.0%" sourceLinked="1"/>
        <c:majorTickMark val="none"/>
        <c:minorTickMark val="none"/>
        <c:tickLblPos val="none"/>
        <c:spPr>
          <a:ln>
            <a:noFill/>
          </a:ln>
        </c:spPr>
        <c:crossAx val="19466547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7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Plan1!$F$13:$H$13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3C6-41A3-A67E-7F555A9F2B58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3C6-41A3-A67E-7F555A9F2B58}"/>
              </c:ext>
            </c:extLst>
          </c:dPt>
          <c:dPt>
            <c:idx val="2"/>
            <c:invertIfNegative val="0"/>
            <c:bubble3D val="0"/>
            <c:spPr>
              <a:solidFill>
                <a:srgbClr val="E46C0A"/>
              </a:solidFill>
            </c:spPr>
            <c:extLst>
              <c:ext xmlns:c16="http://schemas.microsoft.com/office/drawing/2014/chart" uri="{C3380CC4-5D6E-409C-BE32-E72D297353CC}">
                <c16:uniqueId val="{00000005-53C6-41A3-A67E-7F555A9F2B58}"/>
              </c:ext>
            </c:extLst>
          </c:dPt>
          <c:dLbls>
            <c:dLbl>
              <c:idx val="0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2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3C6-41A3-A67E-7F555A9F2B58}"/>
                </c:ext>
              </c:extLst>
            </c:dLbl>
            <c:dLbl>
              <c:idx val="1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FF0000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3C6-41A3-A67E-7F555A9F2B58}"/>
                </c:ext>
              </c:extLst>
            </c:dLbl>
            <c:dLbl>
              <c:idx val="2"/>
              <c:numFmt formatCode="0.0%;\(0.0%\);&quot;-&quot;" sourceLinked="0"/>
              <c:spPr/>
              <c:txPr>
                <a:bodyPr/>
                <a:lstStyle/>
                <a:p>
                  <a:pPr>
                    <a:defRPr sz="1000">
                      <a:solidFill>
                        <a:srgbClr val="E46C0A"/>
                      </a:solidFill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3C6-41A3-A67E-7F555A9F2B58}"/>
                </c:ext>
              </c:extLst>
            </c:dLbl>
            <c:numFmt formatCode="0.0%;\(0.0%\);&quot;-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Plan1!$F$3:$H$3</c:f>
              <c:strCache>
                <c:ptCount val="3"/>
                <c:pt idx="0">
                  <c:v>Guepardo Institucional
FIC FIA</c:v>
                </c:pt>
                <c:pt idx="1">
                  <c:v>Ibovespa</c:v>
                </c:pt>
                <c:pt idx="2">
                  <c:v>CDI</c:v>
                </c:pt>
              </c:strCache>
            </c:strRef>
          </c:cat>
          <c:val>
            <c:numRef>
              <c:f>Plan1!$F$16:$H$16</c:f>
              <c:numCache>
                <c:formatCode>0.0%</c:formatCode>
                <c:ptCount val="3"/>
                <c:pt idx="0">
                  <c:v>2.3382404302627906</c:v>
                </c:pt>
                <c:pt idx="1">
                  <c:v>0.39873601032083483</c:v>
                </c:pt>
                <c:pt idx="2">
                  <c:v>0.13351281266561466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C6-41A3-A67E-7F555A9F2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697856"/>
        <c:axId val="194703744"/>
      </c:barChart>
      <c:catAx>
        <c:axId val="194697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pt-BR"/>
          </a:p>
        </c:txPr>
        <c:crossAx val="194703744"/>
        <c:crosses val="autoZero"/>
        <c:auto val="1"/>
        <c:lblAlgn val="ctr"/>
        <c:lblOffset val="100"/>
        <c:noMultiLvlLbl val="0"/>
      </c:catAx>
      <c:valAx>
        <c:axId val="194703744"/>
        <c:scaling>
          <c:orientation val="minMax"/>
          <c:max val="2.65"/>
          <c:min val="0"/>
        </c:scaling>
        <c:delete val="0"/>
        <c:axPos val="l"/>
        <c:numFmt formatCode="0.0%" sourceLinked="1"/>
        <c:majorTickMark val="none"/>
        <c:minorTickMark val="none"/>
        <c:tickLblPos val="none"/>
        <c:spPr>
          <a:ln>
            <a:noFill/>
          </a:ln>
        </c:spPr>
        <c:crossAx val="1946978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7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98A-4D79-95DB-B9548D1C3967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98A-4D79-95DB-B9548D1C3967}"/>
              </c:ext>
            </c:extLst>
          </c:dPt>
          <c:dPt>
            <c:idx val="2"/>
            <c:bubble3D val="0"/>
            <c:spPr>
              <a:solidFill>
                <a:schemeClr val="accent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898A-4D79-95DB-B9548D1C3967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98A-4D79-95DB-B9548D1C3967}"/>
              </c:ext>
            </c:extLst>
          </c:dPt>
          <c:dLbls>
            <c:dLbl>
              <c:idx val="0"/>
              <c:layout>
                <c:manualLayout>
                  <c:x val="1.9781931464174455E-2"/>
                  <c:y val="-6.170459677382131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8A-4D79-95DB-B9548D1C3967}"/>
                </c:ext>
              </c:extLst>
            </c:dLbl>
            <c:dLbl>
              <c:idx val="1"/>
              <c:layout>
                <c:manualLayout>
                  <c:x val="-7.9889180519101786E-3"/>
                  <c:y val="1.7713502299228532E-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8A-4D79-95DB-B9548D1C3967}"/>
                </c:ext>
              </c:extLst>
            </c:dLbl>
            <c:dLbl>
              <c:idx val="2"/>
              <c:layout>
                <c:manualLayout>
                  <c:x val="-9.8909657320872275E-3"/>
                  <c:y val="2.77670685482195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8A-4D79-95DB-B9548D1C3967}"/>
                </c:ext>
              </c:extLst>
            </c:dLbl>
            <c:dLbl>
              <c:idx val="3"/>
              <c:layout>
                <c:manualLayout>
                  <c:x val="-1.3333333333333334E-2"/>
                  <c:y val="2.49265154364459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97037037037035"/>
                      <c:h val="0.166521921837792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98A-4D79-95DB-B9548D1C3967}"/>
                </c:ext>
              </c:extLst>
            </c:dLbl>
            <c:dLbl>
              <c:idx val="4"/>
              <c:layout>
                <c:manualLayout>
                  <c:x val="-4.7784193642461358E-3"/>
                  <c:y val="1.233029615519945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98A-4D79-95DB-B9548D1C3967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8A-4D79-95DB-B9548D1C3967}"/>
                </c:ext>
              </c:extLst>
            </c:dLbl>
            <c:dLbl>
              <c:idx val="6"/>
              <c:layout>
                <c:manualLayout>
                  <c:x val="-1.3187954309449636E-2"/>
                  <c:y val="-9.255689516073197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8A-4D79-95DB-B9548D1C3967}"/>
                </c:ext>
              </c:extLst>
            </c:dLbl>
            <c:dLbl>
              <c:idx val="7"/>
              <c:layout>
                <c:manualLayout>
                  <c:x val="-1.9781931464174455E-2"/>
                  <c:y val="-4.319321774167492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8A-4D79-95DB-B9548D1C3967}"/>
                </c:ext>
              </c:extLst>
            </c:dLbl>
            <c:dLbl>
              <c:idx val="8"/>
              <c:layout>
                <c:manualLayout>
                  <c:x val="1.3187954309449636E-2"/>
                  <c:y val="-7.404551612858557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8A-4D79-95DB-B9548D1C3967}"/>
                </c:ext>
              </c:extLst>
            </c:dLbl>
            <c:dLbl>
              <c:idx val="9"/>
              <c:layout>
                <c:manualLayout>
                  <c:x val="9.8909657320872275E-3"/>
                  <c:y val="-1.85113790321464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8A-4D79-95DB-B9548D1C396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Plan1!$A$2:$A$5</c:f>
              <c:strCache>
                <c:ptCount val="4"/>
                <c:pt idx="0">
                  <c:v>Sócios</c:v>
                </c:pt>
                <c:pt idx="1">
                  <c:v>Entidades de Previdência</c:v>
                </c:pt>
                <c:pt idx="2">
                  <c:v>Plataformas (15)</c:v>
                </c:pt>
                <c:pt idx="3">
                  <c:v>Wealth Management / Family Offices / Clientes Diretos / Outros</c:v>
                </c:pt>
              </c:strCache>
            </c:strRef>
          </c:cat>
          <c:val>
            <c:numRef>
              <c:f>Plan1!$B$2:$B$5</c:f>
              <c:numCache>
                <c:formatCode>0.0%</c:formatCode>
                <c:ptCount val="4"/>
                <c:pt idx="0">
                  <c:v>0.39423950926566137</c:v>
                </c:pt>
                <c:pt idx="1">
                  <c:v>0.2226000441385895</c:v>
                </c:pt>
                <c:pt idx="2">
                  <c:v>0.25082895234028824</c:v>
                </c:pt>
                <c:pt idx="3">
                  <c:v>0.13233149425546087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8A-4D79-95DB-B9548D1C3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0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50000"/>
              </a:schemeClr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Plan2!$A$2:$A$24</c:f>
              <c:numCache>
                <c:formatCode>m/d/yyyy</c:formatCode>
                <c:ptCount val="23"/>
                <c:pt idx="0">
                  <c:v>43799</c:v>
                </c:pt>
                <c:pt idx="1">
                  <c:v>43830</c:v>
                </c:pt>
                <c:pt idx="2">
                  <c:v>43861</c:v>
                </c:pt>
                <c:pt idx="3">
                  <c:v>43889</c:v>
                </c:pt>
                <c:pt idx="4">
                  <c:v>43921</c:v>
                </c:pt>
                <c:pt idx="5">
                  <c:v>43951</c:v>
                </c:pt>
                <c:pt idx="6">
                  <c:v>43980</c:v>
                </c:pt>
                <c:pt idx="7">
                  <c:v>44012</c:v>
                </c:pt>
                <c:pt idx="8">
                  <c:v>44043</c:v>
                </c:pt>
                <c:pt idx="9">
                  <c:v>44074</c:v>
                </c:pt>
                <c:pt idx="10">
                  <c:v>44104</c:v>
                </c:pt>
                <c:pt idx="11">
                  <c:v>44134</c:v>
                </c:pt>
                <c:pt idx="12">
                  <c:v>44165</c:v>
                </c:pt>
                <c:pt idx="13">
                  <c:v>44196</c:v>
                </c:pt>
                <c:pt idx="14">
                  <c:v>44225</c:v>
                </c:pt>
                <c:pt idx="15">
                  <c:v>44253</c:v>
                </c:pt>
                <c:pt idx="16">
                  <c:v>44286</c:v>
                </c:pt>
                <c:pt idx="17">
                  <c:v>44316</c:v>
                </c:pt>
                <c:pt idx="18">
                  <c:v>44346</c:v>
                </c:pt>
                <c:pt idx="19">
                  <c:v>44377</c:v>
                </c:pt>
                <c:pt idx="20">
                  <c:v>44407</c:v>
                </c:pt>
                <c:pt idx="21">
                  <c:v>44439</c:v>
                </c:pt>
                <c:pt idx="22">
                  <c:v>44469</c:v>
                </c:pt>
              </c:numCache>
            </c:numRef>
          </c:cat>
          <c:val>
            <c:numRef>
              <c:f>Plan2!$B$2:$B$24</c:f>
              <c:numCache>
                <c:formatCode>0.0%</c:formatCode>
                <c:ptCount val="23"/>
                <c:pt idx="0">
                  <c:v>8.0100000000000005E-2</c:v>
                </c:pt>
                <c:pt idx="1">
                  <c:v>0.1129</c:v>
                </c:pt>
                <c:pt idx="2">
                  <c:v>0.19769999999999999</c:v>
                </c:pt>
                <c:pt idx="3">
                  <c:v>7.3400000000000007E-2</c:v>
                </c:pt>
                <c:pt idx="4">
                  <c:v>8.0000000000000004E-4</c:v>
                </c:pt>
                <c:pt idx="5">
                  <c:v>1.1999999999999999E-3</c:v>
                </c:pt>
                <c:pt idx="6">
                  <c:v>1.4E-3</c:v>
                </c:pt>
                <c:pt idx="7">
                  <c:v>9.000000000000119E-4</c:v>
                </c:pt>
                <c:pt idx="8">
                  <c:v>3.7000000000000002E-3</c:v>
                </c:pt>
                <c:pt idx="9">
                  <c:v>1.5800000000000036E-2</c:v>
                </c:pt>
                <c:pt idx="10">
                  <c:v>3.1000000000002137E-3</c:v>
                </c:pt>
                <c:pt idx="11">
                  <c:v>1.1000000000000001E-3</c:v>
                </c:pt>
                <c:pt idx="12">
                  <c:v>3.8000000000000256E-3</c:v>
                </c:pt>
                <c:pt idx="13">
                  <c:v>1.0200000000000098E-2</c:v>
                </c:pt>
                <c:pt idx="14">
                  <c:v>1.2199999999999989E-2</c:v>
                </c:pt>
                <c:pt idx="15">
                  <c:v>9.7999999999999997E-3</c:v>
                </c:pt>
                <c:pt idx="16">
                  <c:v>3.9100000000000003E-2</c:v>
                </c:pt>
                <c:pt idx="17">
                  <c:v>4.6399999999999997E-2</c:v>
                </c:pt>
                <c:pt idx="18">
                  <c:v>5.2200000000000003E-2</c:v>
                </c:pt>
                <c:pt idx="19">
                  <c:v>9.3899999999999997E-2</c:v>
                </c:pt>
                <c:pt idx="20">
                  <c:v>6.6900000000000001E-2</c:v>
                </c:pt>
                <c:pt idx="21">
                  <c:v>1.6899999999999998E-2</c:v>
                </c:pt>
                <c:pt idx="22">
                  <c:v>7.1999999999999998E-3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8E-426A-9055-93628C5C88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81781248"/>
        <c:axId val="481800576"/>
      </c:barChart>
      <c:dateAx>
        <c:axId val="481781248"/>
        <c:scaling>
          <c:orientation val="minMax"/>
        </c:scaling>
        <c:delete val="0"/>
        <c:axPos val="b"/>
        <c:numFmt formatCode="[$-416]mmm\-yy;@" sourceLinked="0"/>
        <c:majorTickMark val="none"/>
        <c:minorTickMark val="none"/>
        <c:tickLblPos val="nextTo"/>
        <c:crossAx val="481800576"/>
        <c:crosses val="autoZero"/>
        <c:auto val="1"/>
        <c:lblOffset val="100"/>
        <c:baseTimeUnit val="months"/>
      </c:dateAx>
      <c:valAx>
        <c:axId val="481800576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one"/>
        <c:spPr>
          <a:noFill/>
          <a:ln>
            <a:noFill/>
          </a:ln>
        </c:spPr>
        <c:crossAx val="48178124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545-4F68-8F8D-EA39508B00B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545-4F68-8F8D-EA39508B00B7}"/>
              </c:ext>
            </c:extLst>
          </c:dPt>
          <c:dPt>
            <c:idx val="2"/>
            <c:invertIfNegative val="0"/>
            <c:bubble3D val="0"/>
            <c:spPr>
              <a:solidFill>
                <a:srgbClr val="E46C0A"/>
              </a:solidFill>
            </c:spPr>
            <c:extLst>
              <c:ext xmlns:c16="http://schemas.microsoft.com/office/drawing/2014/chart" uri="{C3380CC4-5D6E-409C-BE32-E72D297353CC}">
                <c16:uniqueId val="{00000005-4545-4F68-8F8D-EA39508B00B7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545-4F68-8F8D-EA39508B00B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Guepardo</c:v>
                </c:pt>
                <c:pt idx="1">
                  <c:v>Ibovespa</c:v>
                </c:pt>
                <c:pt idx="2">
                  <c:v>CDI</c:v>
                </c:pt>
              </c:strCache>
            </c:strRef>
          </c:cat>
          <c:val>
            <c:numRef>
              <c:f>Plan1!$B$2:$B$4</c:f>
              <c:numCache>
                <c:formatCode>0.0%</c:formatCode>
                <c:ptCount val="3"/>
                <c:pt idx="0">
                  <c:v>4.5057</c:v>
                </c:pt>
                <c:pt idx="1">
                  <c:v>1.3310999999999999</c:v>
                </c:pt>
                <c:pt idx="2">
                  <c:v>1.2677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45-4F68-8F8D-EA39508B00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4578304"/>
        <c:axId val="64579840"/>
      </c:barChart>
      <c:catAx>
        <c:axId val="64578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4579840"/>
        <c:crosses val="autoZero"/>
        <c:auto val="1"/>
        <c:lblAlgn val="ctr"/>
        <c:lblOffset val="100"/>
        <c:noMultiLvlLbl val="0"/>
      </c:catAx>
      <c:valAx>
        <c:axId val="64579840"/>
        <c:scaling>
          <c:orientation val="minMax"/>
        </c:scaling>
        <c:delete val="0"/>
        <c:axPos val="l"/>
        <c:numFmt formatCode="0.0%" sourceLinked="1"/>
        <c:majorTickMark val="none"/>
        <c:minorTickMark val="none"/>
        <c:tickLblPos val="none"/>
        <c:spPr>
          <a:ln>
            <a:noFill/>
          </a:ln>
        </c:spPr>
        <c:crossAx val="64578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85759758753556"/>
          <c:y val="9.2178760812611532E-2"/>
          <c:w val="0.52156140056960965"/>
          <c:h val="0.71896794099239636"/>
        </c:manualLayout>
      </c:layout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585D-4166-B774-3E12DC8FCDC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85D-4166-B774-3E12DC8FCDCA}"/>
              </c:ext>
            </c:extLst>
          </c:dPt>
          <c:dPt>
            <c:idx val="2"/>
            <c:bubble3D val="0"/>
            <c:spPr>
              <a:solidFill>
                <a:srgbClr val="E46C0A"/>
              </a:solidFill>
            </c:spPr>
            <c:extLst>
              <c:ext xmlns:c16="http://schemas.microsoft.com/office/drawing/2014/chart" uri="{C3380CC4-5D6E-409C-BE32-E72D297353CC}">
                <c16:uniqueId val="{00000005-585D-4166-B774-3E12DC8FCDCA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85D-4166-B774-3E12DC8FCD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Plan1!$A$2:$A$4</c:f>
              <c:strCache>
                <c:ptCount val="3"/>
                <c:pt idx="0">
                  <c:v>Guepardo</c:v>
                </c:pt>
                <c:pt idx="1">
                  <c:v>Ibovespa</c:v>
                </c:pt>
                <c:pt idx="2">
                  <c:v>CDI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5D-4166-B774-3E12DC8FCDC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292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350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29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388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7240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264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52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952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230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94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140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890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007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834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92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45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338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4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89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31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2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61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37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4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05/10/2021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4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36C59F9-A936-4B1A-9D55-CB001BE932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3640" b="6361"/>
          <a:stretch/>
        </p:blipFill>
        <p:spPr>
          <a:xfrm>
            <a:off x="968661" y="1526213"/>
            <a:ext cx="10238637" cy="510822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10A5DA2-78A3-49BD-B7B9-88276C34A1D3}"/>
              </a:ext>
            </a:extLst>
          </p:cNvPr>
          <p:cNvSpPr txBox="1"/>
          <p:nvPr/>
        </p:nvSpPr>
        <p:spPr bwMode="auto">
          <a:xfrm>
            <a:off x="10008751" y="2044010"/>
            <a:ext cx="1196503" cy="31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(22,6% a.a.)</a:t>
            </a:r>
            <a:endParaRPr kumimoji="0" lang="pt-BR" sz="1200" b="1" i="0" u="none" strike="noStrike" kern="0" cap="none" spc="0" normalizeH="0" baseline="30000" noProof="0" dirty="0">
              <a:ln>
                <a:noFill/>
              </a:ln>
              <a:solidFill>
                <a:srgbClr val="345F8B">
                  <a:lumMod val="75000"/>
                </a:srgbClr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09C0CC7-2EED-4B0F-8601-8037445A8EF5}"/>
              </a:ext>
            </a:extLst>
          </p:cNvPr>
          <p:cNvSpPr txBox="1"/>
          <p:nvPr/>
        </p:nvSpPr>
        <p:spPr bwMode="auto">
          <a:xfrm>
            <a:off x="10008751" y="4025675"/>
            <a:ext cx="1196503" cy="31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(</a:t>
            </a:r>
            <a:r>
              <a:rPr lang="pt-BR" sz="1200" b="1" kern="0" dirty="0">
                <a:solidFill>
                  <a:srgbClr val="FF0000"/>
                </a:solidFill>
                <a:latin typeface="Trebuchet MS"/>
                <a:ea typeface="+mj-ea"/>
                <a:cs typeface="+mj-cs"/>
              </a:rPr>
              <a:t>10,4%</a:t>
            </a: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 a.a.)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2AC0242-A759-4FE2-A5FF-F0A606134AB5}"/>
              </a:ext>
            </a:extLst>
          </p:cNvPr>
          <p:cNvSpPr txBox="1"/>
          <p:nvPr/>
        </p:nvSpPr>
        <p:spPr bwMode="auto">
          <a:xfrm>
            <a:off x="10008751" y="3392594"/>
            <a:ext cx="1196503" cy="315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(11,7% a.a.)</a:t>
            </a:r>
            <a:endParaRPr kumimoji="0" lang="pt-BR" sz="1200" b="1" i="0" u="none" strike="noStrike" kern="0" cap="none" spc="0" normalizeH="0" baseline="3000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1243478" y="6634439"/>
            <a:ext cx="6915597" cy="2235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 e Bloomberg. Posição em 30 de setembro de 2021. Gráfico em escala logarítmica.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Retorno Acumulado da Guepardo desde Maio de 2001</a:t>
            </a:r>
            <a:endParaRPr lang="en-US" sz="28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Ranking Guepardo Institucional vs. Fundos de Ação (36 meses)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2500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 e Bloomberg. Posição em 30 de setembro de 2021. 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E0AB7A7-ABC9-4CAD-BCEB-064F3C202A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310" y="1505490"/>
            <a:ext cx="6120781" cy="50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2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Correlação Entre Fundos </a:t>
            </a:r>
            <a:r>
              <a:rPr lang="pt-BR" sz="2800" i="1" dirty="0" err="1"/>
              <a:t>Long</a:t>
            </a:r>
            <a:r>
              <a:rPr lang="pt-BR" sz="2800" i="1" dirty="0"/>
              <a:t> Only </a:t>
            </a:r>
            <a:r>
              <a:rPr lang="pt-BR" sz="2800" dirty="0"/>
              <a:t>Selecionados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17867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 e Bloomberg (média das correlações de retornos em 6 meses). Dados de 30 de setembro de 2021.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A5B109-3D0F-477B-942C-62C855C43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674" y="1254220"/>
            <a:ext cx="8600239" cy="5357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Conector de seta reta 14">
            <a:extLst>
              <a:ext uri="{FF2B5EF4-FFF2-40B4-BE49-F238E27FC236}">
                <a16:creationId xmlns:a16="http://schemas.microsoft.com/office/drawing/2014/main" id="{541994BC-2955-4D85-8B99-E2CCD4D35176}"/>
              </a:ext>
            </a:extLst>
          </p:cNvPr>
          <p:cNvCxnSpPr/>
          <p:nvPr/>
        </p:nvCxnSpPr>
        <p:spPr>
          <a:xfrm>
            <a:off x="7919282" y="2241344"/>
            <a:ext cx="0" cy="2201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25F3A55-C1B8-4FD7-AD23-2CD9D89D1FFC}"/>
              </a:ext>
            </a:extLst>
          </p:cNvPr>
          <p:cNvSpPr txBox="1"/>
          <p:nvPr/>
        </p:nvSpPr>
        <p:spPr bwMode="auto">
          <a:xfrm>
            <a:off x="7514628" y="1945943"/>
            <a:ext cx="811406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j-ea"/>
                <a:cs typeface="+mj-cs"/>
              </a:rPr>
              <a:t>Ibovespa</a:t>
            </a:r>
          </a:p>
        </p:txBody>
      </p:sp>
      <p:cxnSp>
        <p:nvCxnSpPr>
          <p:cNvPr id="16" name="Conector de seta reta 12">
            <a:extLst>
              <a:ext uri="{FF2B5EF4-FFF2-40B4-BE49-F238E27FC236}">
                <a16:creationId xmlns:a16="http://schemas.microsoft.com/office/drawing/2014/main" id="{A6139341-3C54-474C-B04E-74424EF02CBD}"/>
              </a:ext>
            </a:extLst>
          </p:cNvPr>
          <p:cNvCxnSpPr/>
          <p:nvPr/>
        </p:nvCxnSpPr>
        <p:spPr>
          <a:xfrm>
            <a:off x="2788815" y="2840360"/>
            <a:ext cx="0" cy="972412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">
            <a:extLst>
              <a:ext uri="{FF2B5EF4-FFF2-40B4-BE49-F238E27FC236}">
                <a16:creationId xmlns:a16="http://schemas.microsoft.com/office/drawing/2014/main" id="{E3C01803-A538-4CB5-AF64-CC88B6C02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79456" y="2461495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527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Variação do Caixa ao Longo dos Últimos Meses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3897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Caixa do Fundo Guepardo Institucional Master FIA.</a:t>
            </a:r>
          </a:p>
          <a:p>
            <a:pPr marL="0" indent="0">
              <a:buNone/>
            </a:pPr>
            <a:endParaRPr lang="pt-BR" sz="900" dirty="0"/>
          </a:p>
        </p:txBody>
      </p:sp>
      <p:graphicFrame>
        <p:nvGraphicFramePr>
          <p:cNvPr id="12" name="Espaço Reservado para Conteúdo 8">
            <a:extLst>
              <a:ext uri="{FF2B5EF4-FFF2-40B4-BE49-F238E27FC236}">
                <a16:creationId xmlns:a16="http://schemas.microsoft.com/office/drawing/2014/main" id="{C5A933F7-A589-4F75-8A6E-2AEB5D7401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644439"/>
              </p:ext>
            </p:extLst>
          </p:nvPr>
        </p:nvGraphicFramePr>
        <p:xfrm>
          <a:off x="377940" y="1639786"/>
          <a:ext cx="11409998" cy="467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3322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Eleições 2022 - Olhando o Passado Para Entender o Futuro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3897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Caixa do Fundo Guepardo Institucional Master FIA.</a:t>
            </a:r>
          </a:p>
          <a:p>
            <a:pPr marL="0" indent="0">
              <a:buNone/>
            </a:pPr>
            <a:endParaRPr lang="pt-BR" sz="900" dirty="0"/>
          </a:p>
        </p:txBody>
      </p:sp>
      <p:graphicFrame>
        <p:nvGraphicFramePr>
          <p:cNvPr id="7" name="Espaço Reservado para Conteúdo 29">
            <a:extLst>
              <a:ext uri="{FF2B5EF4-FFF2-40B4-BE49-F238E27FC236}">
                <a16:creationId xmlns:a16="http://schemas.microsoft.com/office/drawing/2014/main" id="{57B49162-C53C-4F6C-BE05-BE9C0B71AA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028498"/>
              </p:ext>
            </p:extLst>
          </p:nvPr>
        </p:nvGraphicFramePr>
        <p:xfrm>
          <a:off x="6575857" y="1293048"/>
          <a:ext cx="5143647" cy="420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Espaço Reservado para Conteúdo 28">
            <a:extLst>
              <a:ext uri="{FF2B5EF4-FFF2-40B4-BE49-F238E27FC236}">
                <a16:creationId xmlns:a16="http://schemas.microsoft.com/office/drawing/2014/main" id="{EEEA79A1-8A00-41CB-BB08-1002670A79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4465467"/>
              </p:ext>
            </p:extLst>
          </p:nvPr>
        </p:nvGraphicFramePr>
        <p:xfrm>
          <a:off x="427512" y="1296567"/>
          <a:ext cx="5157363" cy="417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Divisa 16">
            <a:extLst>
              <a:ext uri="{FF2B5EF4-FFF2-40B4-BE49-F238E27FC236}">
                <a16:creationId xmlns:a16="http://schemas.microsoft.com/office/drawing/2014/main" id="{572F608F-CE43-449F-9352-5AA848BEF722}"/>
              </a:ext>
            </a:extLst>
          </p:cNvPr>
          <p:cNvSpPr/>
          <p:nvPr/>
        </p:nvSpPr>
        <p:spPr>
          <a:xfrm>
            <a:off x="3641833" y="5717072"/>
            <a:ext cx="2358228" cy="396206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LULA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15" name="Divisa 19">
            <a:extLst>
              <a:ext uri="{FF2B5EF4-FFF2-40B4-BE49-F238E27FC236}">
                <a16:creationId xmlns:a16="http://schemas.microsoft.com/office/drawing/2014/main" id="{DA343B67-4D83-4952-A99E-F2D1B75153A6}"/>
              </a:ext>
            </a:extLst>
          </p:cNvPr>
          <p:cNvSpPr/>
          <p:nvPr/>
        </p:nvSpPr>
        <p:spPr>
          <a:xfrm>
            <a:off x="5876438" y="5717072"/>
            <a:ext cx="2358228" cy="396206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DILMA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16" name="Divisa 20">
            <a:extLst>
              <a:ext uri="{FF2B5EF4-FFF2-40B4-BE49-F238E27FC236}">
                <a16:creationId xmlns:a16="http://schemas.microsoft.com/office/drawing/2014/main" id="{AA09715B-E298-49E3-8EC7-BC8ADD6DC4F2}"/>
              </a:ext>
            </a:extLst>
          </p:cNvPr>
          <p:cNvSpPr/>
          <p:nvPr/>
        </p:nvSpPr>
        <p:spPr>
          <a:xfrm>
            <a:off x="8111043" y="5717072"/>
            <a:ext cx="2358228" cy="396206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DILMA/TEMER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17" name="Divisa 21">
            <a:extLst>
              <a:ext uri="{FF2B5EF4-FFF2-40B4-BE49-F238E27FC236}">
                <a16:creationId xmlns:a16="http://schemas.microsoft.com/office/drawing/2014/main" id="{67129F3F-6BF7-4D7A-991C-7F1E92BC1E0A}"/>
              </a:ext>
            </a:extLst>
          </p:cNvPr>
          <p:cNvSpPr/>
          <p:nvPr/>
        </p:nvSpPr>
        <p:spPr>
          <a:xfrm>
            <a:off x="10345648" y="5717072"/>
            <a:ext cx="1414084" cy="396206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BOLSONARO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B13B715-B453-492B-896F-44DFF8D0C5F4}"/>
              </a:ext>
            </a:extLst>
          </p:cNvPr>
          <p:cNvSpPr txBox="1"/>
          <p:nvPr/>
        </p:nvSpPr>
        <p:spPr bwMode="auto">
          <a:xfrm>
            <a:off x="2612427" y="6156181"/>
            <a:ext cx="2028444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2006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0C0D18B-416A-49AC-82A2-5A924D8A43FB}"/>
              </a:ext>
            </a:extLst>
          </p:cNvPr>
          <p:cNvSpPr txBox="1"/>
          <p:nvPr/>
        </p:nvSpPr>
        <p:spPr bwMode="auto">
          <a:xfrm>
            <a:off x="4840736" y="6156181"/>
            <a:ext cx="2028444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2010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C145C30-14A8-4539-A3B3-C583BBA6CD8F}"/>
              </a:ext>
            </a:extLst>
          </p:cNvPr>
          <p:cNvSpPr txBox="1"/>
          <p:nvPr/>
        </p:nvSpPr>
        <p:spPr bwMode="auto">
          <a:xfrm>
            <a:off x="7074708" y="6156181"/>
            <a:ext cx="2028444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2014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F6B32F21-D31F-4025-A463-10EAEF3FB23A}"/>
              </a:ext>
            </a:extLst>
          </p:cNvPr>
          <p:cNvSpPr txBox="1"/>
          <p:nvPr/>
        </p:nvSpPr>
        <p:spPr bwMode="auto">
          <a:xfrm>
            <a:off x="9320128" y="6156181"/>
            <a:ext cx="2028444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2018</a:t>
            </a:r>
          </a:p>
        </p:txBody>
      </p:sp>
      <p:sp>
        <p:nvSpPr>
          <p:cNvPr id="22" name="Pentágono 36">
            <a:extLst>
              <a:ext uri="{FF2B5EF4-FFF2-40B4-BE49-F238E27FC236}">
                <a16:creationId xmlns:a16="http://schemas.microsoft.com/office/drawing/2014/main" id="{87830938-DDAE-4C7F-AE40-EBD124F767BE}"/>
              </a:ext>
            </a:extLst>
          </p:cNvPr>
          <p:cNvSpPr/>
          <p:nvPr/>
        </p:nvSpPr>
        <p:spPr>
          <a:xfrm>
            <a:off x="530733" y="5719090"/>
            <a:ext cx="1000118" cy="394475"/>
          </a:xfrm>
          <a:prstGeom prst="homePlat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FHC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23" name="Divisa 37">
            <a:extLst>
              <a:ext uri="{FF2B5EF4-FFF2-40B4-BE49-F238E27FC236}">
                <a16:creationId xmlns:a16="http://schemas.microsoft.com/office/drawing/2014/main" id="{CF185CE1-9F15-4D75-A3EC-E57CF144F0E7}"/>
              </a:ext>
            </a:extLst>
          </p:cNvPr>
          <p:cNvSpPr/>
          <p:nvPr/>
        </p:nvSpPr>
        <p:spPr>
          <a:xfrm>
            <a:off x="1407228" y="5717071"/>
            <a:ext cx="2358228" cy="396206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Trebuchet MS" panose="020B0603020202020204" pitchFamily="34" charset="0"/>
              </a:rPr>
              <a:t>LULA</a:t>
            </a:r>
            <a:endParaRPr lang="en-US" sz="1200" b="1" dirty="0">
              <a:latin typeface="Trebuchet MS" panose="020B0603020202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3493A75-86A4-4390-A170-9362CA48AA21}"/>
              </a:ext>
            </a:extLst>
          </p:cNvPr>
          <p:cNvSpPr txBox="1"/>
          <p:nvPr/>
        </p:nvSpPr>
        <p:spPr bwMode="auto">
          <a:xfrm>
            <a:off x="383736" y="6156181"/>
            <a:ext cx="2028444" cy="276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345F8B">
                    <a:lumMod val="75000"/>
                  </a:srgbClr>
                </a:solidFill>
                <a:effectLst/>
                <a:uLnTx/>
                <a:uFillTx/>
                <a:latin typeface="Trebuchet MS"/>
                <a:ea typeface="+mj-ea"/>
                <a:cs typeface="+mj-cs"/>
              </a:rPr>
              <a:t>2002</a:t>
            </a:r>
          </a:p>
        </p:txBody>
      </p: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E49C1560-0EE7-4893-850C-1F397643CBD0}"/>
              </a:ext>
            </a:extLst>
          </p:cNvPr>
          <p:cNvSpPr txBox="1">
            <a:spLocks/>
          </p:cNvSpPr>
          <p:nvPr/>
        </p:nvSpPr>
        <p:spPr>
          <a:xfrm>
            <a:off x="187993" y="6510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1800" kern="0" dirty="0">
                <a:latin typeface="Trebuchet MS"/>
              </a:rPr>
              <a:t>De 1º de Agosto do Ano Anterior até o Final do Ano Eleitoral</a:t>
            </a:r>
          </a:p>
        </p:txBody>
      </p:sp>
    </p:spTree>
    <p:extLst>
      <p:ext uri="{BB962C8B-B14F-4D97-AF65-F5344CB8AC3E}">
        <p14:creationId xmlns:p14="http://schemas.microsoft.com/office/powerpoint/2010/main" val="431760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Compras e Vendas de BR Distribuidora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20153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Posição em 26 de agosto de 2021</a:t>
            </a:r>
          </a:p>
          <a:p>
            <a:pPr marL="0" indent="0">
              <a:buNone/>
            </a:pPr>
            <a:endParaRPr lang="pt-BR" sz="900" dirty="0"/>
          </a:p>
        </p:txBody>
      </p:sp>
      <p:pic>
        <p:nvPicPr>
          <p:cNvPr id="26" name="Espaço Reservado para Conteúdo 2">
            <a:extLst>
              <a:ext uri="{FF2B5EF4-FFF2-40B4-BE49-F238E27FC236}">
                <a16:creationId xmlns:a16="http://schemas.microsoft.com/office/drawing/2014/main" id="{5C6EC50E-CD79-4DC2-9A41-12BB55C33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8658" y="1418955"/>
            <a:ext cx="8240083" cy="5137691"/>
          </a:xfrm>
          <a:prstGeom prst="rect">
            <a:avLst/>
          </a:prstGeom>
        </p:spPr>
      </p:pic>
      <p:sp>
        <p:nvSpPr>
          <p:cNvPr id="27" name="Retângulo 26">
            <a:extLst>
              <a:ext uri="{FF2B5EF4-FFF2-40B4-BE49-F238E27FC236}">
                <a16:creationId xmlns:a16="http://schemas.microsoft.com/office/drawing/2014/main" id="{113A2C8B-ED1C-4E15-BE51-64946859C8F7}"/>
              </a:ext>
            </a:extLst>
          </p:cNvPr>
          <p:cNvSpPr/>
          <p:nvPr/>
        </p:nvSpPr>
        <p:spPr>
          <a:xfrm>
            <a:off x="6110059" y="5193345"/>
            <a:ext cx="2178000" cy="435600"/>
          </a:xfrm>
          <a:prstGeom prst="rect">
            <a:avLst/>
          </a:prstGeom>
          <a:solidFill>
            <a:srgbClr val="00B050">
              <a:alpha val="29000"/>
            </a:srgbClr>
          </a:solidFill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rgbClr val="00B050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TIR = 110,0% a.a.</a:t>
            </a:r>
            <a:endParaRPr lang="en-US" sz="1600" b="1" dirty="0">
              <a:solidFill>
                <a:srgbClr val="00B050"/>
              </a:solidFill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28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Compras e Vendas de Klabin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20153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Posição em 30 de setembro de 2021. </a:t>
            </a:r>
            <a:r>
              <a:rPr lang="pt-BR" sz="900" baseline="30000" dirty="0"/>
              <a:t>(1)</a:t>
            </a:r>
            <a:r>
              <a:rPr lang="pt-BR" sz="900" dirty="0"/>
              <a:t> TIR da 1ª fase de investimento até 1 de março de 2021.</a:t>
            </a:r>
          </a:p>
          <a:p>
            <a:pPr marL="0" indent="0">
              <a:buNone/>
            </a:pPr>
            <a:endParaRPr lang="pt-BR" sz="900" dirty="0"/>
          </a:p>
        </p:txBody>
      </p:sp>
      <p:pic>
        <p:nvPicPr>
          <p:cNvPr id="7" name="Espaço Reservado para Conteúdo 2">
            <a:extLst>
              <a:ext uri="{FF2B5EF4-FFF2-40B4-BE49-F238E27FC236}">
                <a16:creationId xmlns:a16="http://schemas.microsoft.com/office/drawing/2014/main" id="{EACA42E8-81C6-4A6A-B3F6-80C3ED2187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8645" y="1423810"/>
            <a:ext cx="8274710" cy="5159279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C536191C-2DD4-401D-9EBA-D48B77EDC3AB}"/>
              </a:ext>
            </a:extLst>
          </p:cNvPr>
          <p:cNvSpPr/>
          <p:nvPr/>
        </p:nvSpPr>
        <p:spPr>
          <a:xfrm>
            <a:off x="3916140" y="2541673"/>
            <a:ext cx="2178000" cy="435600"/>
          </a:xfrm>
          <a:prstGeom prst="rect">
            <a:avLst/>
          </a:prstGeom>
          <a:solidFill>
            <a:srgbClr val="00B050">
              <a:alpha val="29000"/>
            </a:srgbClr>
          </a:solidFill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rgbClr val="00B050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TIR</a:t>
            </a:r>
            <a:r>
              <a:rPr lang="pt-BR" sz="1600" b="1" baseline="30000" dirty="0">
                <a:solidFill>
                  <a:srgbClr val="00B050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(1)</a:t>
            </a:r>
            <a:r>
              <a:rPr lang="pt-BR" sz="1600" b="1" dirty="0">
                <a:solidFill>
                  <a:srgbClr val="00B050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 = 57,7% a.a.</a:t>
            </a:r>
            <a:endParaRPr lang="en-US" sz="1600" b="1" dirty="0">
              <a:solidFill>
                <a:srgbClr val="00B050"/>
              </a:solidFill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6787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Compras e Vendas de </a:t>
            </a:r>
            <a:r>
              <a:rPr lang="pt-BR" sz="2800" dirty="0" err="1"/>
              <a:t>Simpar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20153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Posição em 30 de setembro de 2020.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44F2F40B-34D3-4FFE-B7A1-A24DACF46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906" y="1435136"/>
            <a:ext cx="8287660" cy="5167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74817CB7-C49E-47FC-A639-B667FF01FD36}"/>
              </a:ext>
            </a:extLst>
          </p:cNvPr>
          <p:cNvSpPr/>
          <p:nvPr/>
        </p:nvSpPr>
        <p:spPr>
          <a:xfrm>
            <a:off x="5955940" y="4150052"/>
            <a:ext cx="2178000" cy="433638"/>
          </a:xfrm>
          <a:prstGeom prst="rect">
            <a:avLst/>
          </a:prstGeom>
          <a:solidFill>
            <a:srgbClr val="00B050">
              <a:alpha val="29000"/>
            </a:srgbClr>
          </a:solidFill>
          <a:ln w="127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rgbClr val="00B050"/>
                </a:solidFill>
                <a:latin typeface="Trebuchet MS" panose="020B0603020202020204" pitchFamily="34" charset="0"/>
                <a:cs typeface="Traditional Arabic" panose="02020603050405020304" pitchFamily="18" charset="-78"/>
              </a:rPr>
              <a:t>TIR = 18,8% a.a.</a:t>
            </a:r>
            <a:endParaRPr lang="en-US" sz="1600" b="1" dirty="0">
              <a:solidFill>
                <a:srgbClr val="00B050"/>
              </a:solidFill>
              <a:latin typeface="Trebuchet MS" panose="020B0603020202020204" pitchFamily="34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85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4659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 e Bloomberg. Posição em 30 de setembro de 2021. 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Retorno Acumulado - Últimos 12, 24 e 36 Meses</a:t>
            </a:r>
            <a:r>
              <a:rPr lang="pt-BR" sz="2800" baseline="30000" dirty="0"/>
              <a:t>(1)</a:t>
            </a:r>
            <a:endParaRPr lang="en-US" sz="2800" baseline="30000" dirty="0"/>
          </a:p>
        </p:txBody>
      </p:sp>
      <p:graphicFrame>
        <p:nvGraphicFramePr>
          <p:cNvPr id="11" name="Espaço Reservado para Conteúdo 12">
            <a:extLst>
              <a:ext uri="{FF2B5EF4-FFF2-40B4-BE49-F238E27FC236}">
                <a16:creationId xmlns:a16="http://schemas.microsoft.com/office/drawing/2014/main" id="{0371D547-4AF3-4FB3-B1B3-D4A0B06EA7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86806"/>
              </p:ext>
            </p:extLst>
          </p:nvPr>
        </p:nvGraphicFramePr>
        <p:xfrm>
          <a:off x="439673" y="1489894"/>
          <a:ext cx="3784316" cy="509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Espaço Reservado para Conteúdo 15">
            <a:extLst>
              <a:ext uri="{FF2B5EF4-FFF2-40B4-BE49-F238E27FC236}">
                <a16:creationId xmlns:a16="http://schemas.microsoft.com/office/drawing/2014/main" id="{83D188BA-BC4E-4213-A6CE-607DCC75EF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33593"/>
              </p:ext>
            </p:extLst>
          </p:nvPr>
        </p:nvGraphicFramePr>
        <p:xfrm>
          <a:off x="4209902" y="1489894"/>
          <a:ext cx="3784315" cy="509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Espaço Reservado para Conteúdo 17">
            <a:extLst>
              <a:ext uri="{FF2B5EF4-FFF2-40B4-BE49-F238E27FC236}">
                <a16:creationId xmlns:a16="http://schemas.microsoft.com/office/drawing/2014/main" id="{497A637F-6DDE-45E4-99DE-14210A30FD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5452852"/>
              </p:ext>
            </p:extLst>
          </p:nvPr>
        </p:nvGraphicFramePr>
        <p:xfrm>
          <a:off x="8040657" y="1489894"/>
          <a:ext cx="3784315" cy="5092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B9B8E1F1-11E1-4390-9974-9928983A0A1A}"/>
              </a:ext>
            </a:extLst>
          </p:cNvPr>
          <p:cNvSpPr txBox="1"/>
          <p:nvPr/>
        </p:nvSpPr>
        <p:spPr bwMode="auto">
          <a:xfrm>
            <a:off x="1804088" y="1653683"/>
            <a:ext cx="1041400" cy="26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j-ea"/>
                <a:cs typeface="+mj-cs"/>
              </a:rPr>
              <a:t>12 Meses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C4C3203-3833-4C2C-BA58-1F2CF4950D5D}"/>
              </a:ext>
            </a:extLst>
          </p:cNvPr>
          <p:cNvSpPr txBox="1"/>
          <p:nvPr/>
        </p:nvSpPr>
        <p:spPr bwMode="auto">
          <a:xfrm>
            <a:off x="5574317" y="1653683"/>
            <a:ext cx="1041400" cy="26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j-ea"/>
                <a:cs typeface="+mj-cs"/>
              </a:rPr>
              <a:t>24 Meses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27770E0-21C5-4DBC-BEAE-5373FCEE01E2}"/>
              </a:ext>
            </a:extLst>
          </p:cNvPr>
          <p:cNvSpPr txBox="1"/>
          <p:nvPr/>
        </p:nvSpPr>
        <p:spPr bwMode="auto">
          <a:xfrm>
            <a:off x="9412114" y="1653683"/>
            <a:ext cx="1041400" cy="26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1" kern="0" dirty="0">
                <a:latin typeface="Trebuchet MS"/>
                <a:ea typeface="+mj-ea"/>
                <a:cs typeface="+mj-cs"/>
              </a:rPr>
              <a:t>36</a:t>
            </a:r>
            <a:r>
              <a:rPr kumimoji="0" lang="pt-B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j-ea"/>
                <a:cs typeface="+mj-cs"/>
              </a:rPr>
              <a:t> Meses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rebuchet MS"/>
              <a:ea typeface="+mj-ea"/>
              <a:cs typeface="+mj-cs"/>
            </a:endParaRP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C579E5E4-770F-49D7-8CA8-0886DB364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096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1268878" y="6634439"/>
            <a:ext cx="6915597" cy="5614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Posição em 30 de setembro de 2021.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i="1" dirty="0" err="1"/>
              <a:t>Breakdown</a:t>
            </a:r>
            <a:r>
              <a:rPr lang="pt-BR" sz="2800" dirty="0"/>
              <a:t> do Passivo da Guepardo Investimentos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1" name="Espaço Reservado para Conteúdo 10">
            <a:extLst>
              <a:ext uri="{FF2B5EF4-FFF2-40B4-BE49-F238E27FC236}">
                <a16:creationId xmlns:a16="http://schemas.microsoft.com/office/drawing/2014/main" id="{40538598-8308-4CC1-84A3-2F9BAD1BDB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371460"/>
              </p:ext>
            </p:extLst>
          </p:nvPr>
        </p:nvGraphicFramePr>
        <p:xfrm>
          <a:off x="1809750" y="1420679"/>
          <a:ext cx="8572500" cy="453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7002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1268878" y="6634439"/>
            <a:ext cx="6915597" cy="5614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Processo de Análise Guepardo - Filtros</a:t>
            </a:r>
            <a:endParaRPr lang="en-US" sz="28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Retângulo de cantos arredondados 19">
            <a:extLst>
              <a:ext uri="{FF2B5EF4-FFF2-40B4-BE49-F238E27FC236}">
                <a16:creationId xmlns:a16="http://schemas.microsoft.com/office/drawing/2014/main" id="{D583D078-8678-49D1-BE8C-AD10ED863461}"/>
              </a:ext>
            </a:extLst>
          </p:cNvPr>
          <p:cNvSpPr/>
          <p:nvPr/>
        </p:nvSpPr>
        <p:spPr>
          <a:xfrm>
            <a:off x="930489" y="1809381"/>
            <a:ext cx="10352041" cy="4496520"/>
          </a:xfrm>
          <a:prstGeom prst="roundRect">
            <a:avLst>
              <a:gd name="adj" fmla="val 787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pt-BR" sz="1400" b="1" u="sng" dirty="0">
              <a:solidFill>
                <a:schemeClr val="tx1"/>
              </a:solidFill>
            </a:endParaRPr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65864866-0330-4D38-B0B0-B313C6B89B81}"/>
              </a:ext>
            </a:extLst>
          </p:cNvPr>
          <p:cNvSpPr txBox="1"/>
          <p:nvPr/>
        </p:nvSpPr>
        <p:spPr>
          <a:xfrm>
            <a:off x="4540509" y="1510179"/>
            <a:ext cx="313200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>
                <a:latin typeface="Trebuchet MS" panose="020B0603020202020204" pitchFamily="34" charset="0"/>
                <a:cs typeface="Arial" pitchFamily="34" charset="0"/>
              </a:rPr>
              <a:t>~520 Empresas</a:t>
            </a:r>
          </a:p>
        </p:txBody>
      </p:sp>
      <p:sp>
        <p:nvSpPr>
          <p:cNvPr id="14" name="Retângulo de cantos arredondados 19">
            <a:extLst>
              <a:ext uri="{FF2B5EF4-FFF2-40B4-BE49-F238E27FC236}">
                <a16:creationId xmlns:a16="http://schemas.microsoft.com/office/drawing/2014/main" id="{F91E3534-CCE2-4D69-8597-76AB920A17E1}"/>
              </a:ext>
            </a:extLst>
          </p:cNvPr>
          <p:cNvSpPr/>
          <p:nvPr/>
        </p:nvSpPr>
        <p:spPr>
          <a:xfrm>
            <a:off x="1119967" y="2468674"/>
            <a:ext cx="9973086" cy="3837227"/>
          </a:xfrm>
          <a:prstGeom prst="roundRect">
            <a:avLst>
              <a:gd name="adj" fmla="val 7876"/>
            </a:avLst>
          </a:prstGeom>
          <a:solidFill>
            <a:srgbClr val="A3B0CD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</a:endParaRPr>
          </a:p>
        </p:txBody>
      </p:sp>
      <p:sp>
        <p:nvSpPr>
          <p:cNvPr id="15" name="Retângulo de cantos arredondados 19">
            <a:extLst>
              <a:ext uri="{FF2B5EF4-FFF2-40B4-BE49-F238E27FC236}">
                <a16:creationId xmlns:a16="http://schemas.microsoft.com/office/drawing/2014/main" id="{AA57D328-5C6E-4D2E-8F4D-1A120EA0457B}"/>
              </a:ext>
            </a:extLst>
          </p:cNvPr>
          <p:cNvSpPr/>
          <p:nvPr/>
        </p:nvSpPr>
        <p:spPr>
          <a:xfrm>
            <a:off x="1323387" y="3096798"/>
            <a:ext cx="9566244" cy="3209103"/>
          </a:xfrm>
          <a:prstGeom prst="roundRect">
            <a:avLst>
              <a:gd name="adj" fmla="val 7876"/>
            </a:avLst>
          </a:prstGeom>
          <a:solidFill>
            <a:srgbClr val="7FB8BB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pt-BR" sz="1400" b="1" u="sng" dirty="0">
              <a:solidFill>
                <a:schemeClr val="tx1"/>
              </a:solidFill>
            </a:endParaRPr>
          </a:p>
        </p:txBody>
      </p:sp>
      <p:sp>
        <p:nvSpPr>
          <p:cNvPr id="16" name="Retângulo de cantos arredondados 25">
            <a:extLst>
              <a:ext uri="{FF2B5EF4-FFF2-40B4-BE49-F238E27FC236}">
                <a16:creationId xmlns:a16="http://schemas.microsoft.com/office/drawing/2014/main" id="{D4BDBE60-30A9-4C7B-8D12-3C797E9202BC}"/>
              </a:ext>
            </a:extLst>
          </p:cNvPr>
          <p:cNvSpPr/>
          <p:nvPr/>
        </p:nvSpPr>
        <p:spPr>
          <a:xfrm>
            <a:off x="1454129" y="3724924"/>
            <a:ext cx="9304761" cy="2580977"/>
          </a:xfrm>
          <a:prstGeom prst="roundRect">
            <a:avLst>
              <a:gd name="adj" fmla="val 10912"/>
            </a:avLst>
          </a:prstGeom>
          <a:solidFill>
            <a:schemeClr val="accent1"/>
          </a:solidFill>
          <a:ln>
            <a:solidFill>
              <a:srgbClr val="295F8B"/>
            </a:solidFill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Retângulo de cantos arredondados 25">
            <a:extLst>
              <a:ext uri="{FF2B5EF4-FFF2-40B4-BE49-F238E27FC236}">
                <a16:creationId xmlns:a16="http://schemas.microsoft.com/office/drawing/2014/main" id="{3CF2C46F-AF38-42D2-AE54-45C3820EC7F1}"/>
              </a:ext>
            </a:extLst>
          </p:cNvPr>
          <p:cNvSpPr/>
          <p:nvPr/>
        </p:nvSpPr>
        <p:spPr>
          <a:xfrm>
            <a:off x="1574435" y="4397595"/>
            <a:ext cx="9064149" cy="1908306"/>
          </a:xfrm>
          <a:prstGeom prst="roundRect">
            <a:avLst>
              <a:gd name="adj" fmla="val 10912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10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TextBox 53">
            <a:extLst>
              <a:ext uri="{FF2B5EF4-FFF2-40B4-BE49-F238E27FC236}">
                <a16:creationId xmlns:a16="http://schemas.microsoft.com/office/drawing/2014/main" id="{495EFC30-6CC4-442F-BB70-234864AE3D4A}"/>
              </a:ext>
            </a:extLst>
          </p:cNvPr>
          <p:cNvSpPr txBox="1"/>
          <p:nvPr/>
        </p:nvSpPr>
        <p:spPr>
          <a:xfrm>
            <a:off x="4540509" y="1919655"/>
            <a:ext cx="3132000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u="sng" dirty="0">
                <a:latin typeface="Trebuchet MS" panose="020B0603020202020204" pitchFamily="34" charset="0"/>
                <a:cs typeface="Arial" pitchFamily="34" charset="0"/>
              </a:rPr>
              <a:t>Tamanho e Liquidez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>
                <a:latin typeface="Trebuchet MS" panose="020B0603020202020204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" name="TextBox 53">
            <a:extLst>
              <a:ext uri="{FF2B5EF4-FFF2-40B4-BE49-F238E27FC236}">
                <a16:creationId xmlns:a16="http://schemas.microsoft.com/office/drawing/2014/main" id="{6651F957-EC95-44A1-A5EC-67741A65B227}"/>
              </a:ext>
            </a:extLst>
          </p:cNvPr>
          <p:cNvSpPr txBox="1"/>
          <p:nvPr/>
        </p:nvSpPr>
        <p:spPr>
          <a:xfrm>
            <a:off x="4540509" y="2578486"/>
            <a:ext cx="3132000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u="sng" dirty="0">
                <a:latin typeface="Trebuchet MS" panose="020B0603020202020204" pitchFamily="34" charset="0"/>
                <a:cs typeface="Arial" pitchFamily="34" charset="0"/>
              </a:rPr>
              <a:t>Setorial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latin typeface="Trebuchet MS" panose="020B0603020202020204" pitchFamily="34" charset="0"/>
                <a:cs typeface="Arial" pitchFamily="34" charset="0"/>
              </a:rPr>
              <a:t>(Remove setores problemáticos)</a:t>
            </a:r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00F86F9A-DEB8-4510-8EE2-F70E40A36255}"/>
              </a:ext>
            </a:extLst>
          </p:cNvPr>
          <p:cNvSpPr txBox="1"/>
          <p:nvPr/>
        </p:nvSpPr>
        <p:spPr>
          <a:xfrm>
            <a:off x="4540509" y="3880284"/>
            <a:ext cx="3132000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u="sng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Qualitativo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(Gestão / Estratégia / Liderança / Cultura)</a:t>
            </a:r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D66E3D42-67D9-4DE6-8DD9-C49B4E879AF6}"/>
              </a:ext>
            </a:extLst>
          </p:cNvPr>
          <p:cNvSpPr txBox="1"/>
          <p:nvPr/>
        </p:nvSpPr>
        <p:spPr>
          <a:xfrm>
            <a:off x="4383909" y="4449889"/>
            <a:ext cx="34452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u="sng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Riscos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(Financeiro / Econômico / Contingência / Sistêmico)</a:t>
            </a:r>
          </a:p>
        </p:txBody>
      </p:sp>
      <p:sp>
        <p:nvSpPr>
          <p:cNvPr id="22" name="Retângulo de cantos arredondados 25">
            <a:extLst>
              <a:ext uri="{FF2B5EF4-FFF2-40B4-BE49-F238E27FC236}">
                <a16:creationId xmlns:a16="http://schemas.microsoft.com/office/drawing/2014/main" id="{07565F8F-D7B0-4418-BC6C-A9D6E7AF4DCA}"/>
              </a:ext>
            </a:extLst>
          </p:cNvPr>
          <p:cNvSpPr/>
          <p:nvPr/>
        </p:nvSpPr>
        <p:spPr>
          <a:xfrm>
            <a:off x="1689778" y="5040516"/>
            <a:ext cx="8833463" cy="1265385"/>
          </a:xfrm>
          <a:prstGeom prst="roundRect">
            <a:avLst>
              <a:gd name="adj" fmla="val 10912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tIns="91440" anchor="ctr"/>
          <a:lstStyle/>
          <a:p>
            <a:pPr algn="ctr" defTabSz="533400" fontAlgn="auto">
              <a:spcAft>
                <a:spcPts val="0"/>
              </a:spcAft>
            </a:pPr>
            <a:endParaRPr lang="pt-BR" sz="2400" u="sng" dirty="0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05EF430D-E42A-4F74-8E4A-88A4E85D4661}"/>
              </a:ext>
            </a:extLst>
          </p:cNvPr>
          <p:cNvSpPr txBox="1"/>
          <p:nvPr/>
        </p:nvSpPr>
        <p:spPr>
          <a:xfrm>
            <a:off x="3785953" y="5168167"/>
            <a:ext cx="4637322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u="sng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Universo de Empresas “Investíveis”</a:t>
            </a:r>
            <a:r>
              <a:rPr lang="pt-BR" sz="14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(Até 66 Empresas)</a:t>
            </a:r>
            <a:endParaRPr lang="pt-BR" sz="600" b="1" dirty="0">
              <a:solidFill>
                <a:schemeClr val="bg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pic>
        <p:nvPicPr>
          <p:cNvPr id="24" name="Picture 4" descr="Resultado de imagem para b3">
            <a:extLst>
              <a:ext uri="{FF2B5EF4-FFF2-40B4-BE49-F238E27FC236}">
                <a16:creationId xmlns:a16="http://schemas.microsoft.com/office/drawing/2014/main" id="{ADBDDC62-2347-4B9D-A09A-85BFE8ABF1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94" t="25070" r="12484" b="19578"/>
          <a:stretch/>
        </p:blipFill>
        <p:spPr bwMode="auto">
          <a:xfrm>
            <a:off x="4984665" y="1457880"/>
            <a:ext cx="551033" cy="25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tângulo de cantos arredondados 25">
            <a:extLst>
              <a:ext uri="{FF2B5EF4-FFF2-40B4-BE49-F238E27FC236}">
                <a16:creationId xmlns:a16="http://schemas.microsoft.com/office/drawing/2014/main" id="{1B7B6831-945B-41AD-83EA-ED06744D102A}"/>
              </a:ext>
            </a:extLst>
          </p:cNvPr>
          <p:cNvSpPr/>
          <p:nvPr/>
        </p:nvSpPr>
        <p:spPr>
          <a:xfrm>
            <a:off x="1833800" y="5658505"/>
            <a:ext cx="8609699" cy="647396"/>
          </a:xfrm>
          <a:prstGeom prst="roundRect">
            <a:avLst>
              <a:gd name="adj" fmla="val 10912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tIns="91440" anchor="ctr"/>
          <a:lstStyle/>
          <a:p>
            <a:pPr algn="ctr" defTabSz="533400" fontAlgn="auto">
              <a:spcAft>
                <a:spcPts val="0"/>
              </a:spcAft>
            </a:pPr>
            <a:endParaRPr lang="pt-BR" sz="2400" u="sng" dirty="0"/>
          </a:p>
        </p:txBody>
      </p:sp>
      <p:sp>
        <p:nvSpPr>
          <p:cNvPr id="26" name="TextBox 53">
            <a:extLst>
              <a:ext uri="{FF2B5EF4-FFF2-40B4-BE49-F238E27FC236}">
                <a16:creationId xmlns:a16="http://schemas.microsoft.com/office/drawing/2014/main" id="{70EE8981-4365-4DC4-A40E-8D154AD26B1A}"/>
              </a:ext>
            </a:extLst>
          </p:cNvPr>
          <p:cNvSpPr txBox="1"/>
          <p:nvPr/>
        </p:nvSpPr>
        <p:spPr>
          <a:xfrm>
            <a:off x="4671197" y="5808553"/>
            <a:ext cx="2849606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u="sng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Portfólio da Guepardo</a:t>
            </a:r>
            <a:endParaRPr lang="pt-BR" sz="1400" b="1" dirty="0">
              <a:solidFill>
                <a:schemeClr val="bg1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(até 14 Empresas)</a:t>
            </a:r>
            <a:endParaRPr lang="pt-BR" sz="1100" b="1" dirty="0">
              <a:solidFill>
                <a:schemeClr val="bg1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7" name="TextBox 53">
            <a:extLst>
              <a:ext uri="{FF2B5EF4-FFF2-40B4-BE49-F238E27FC236}">
                <a16:creationId xmlns:a16="http://schemas.microsoft.com/office/drawing/2014/main" id="{C4E4B681-CBB8-482D-9686-869845EAD58D}"/>
              </a:ext>
            </a:extLst>
          </p:cNvPr>
          <p:cNvSpPr txBox="1"/>
          <p:nvPr/>
        </p:nvSpPr>
        <p:spPr>
          <a:xfrm>
            <a:off x="4530000" y="2138965"/>
            <a:ext cx="3132000" cy="15388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latin typeface="Trebuchet MS" panose="020B0603020202020204" pitchFamily="34" charset="0"/>
                <a:cs typeface="Arial" pitchFamily="34" charset="0"/>
              </a:rPr>
              <a:t>(Remove empresas pequenas e de baixa liquidez)</a:t>
            </a:r>
          </a:p>
        </p:txBody>
      </p:sp>
      <p:sp>
        <p:nvSpPr>
          <p:cNvPr id="28" name="TextBox 53">
            <a:extLst>
              <a:ext uri="{FF2B5EF4-FFF2-40B4-BE49-F238E27FC236}">
                <a16:creationId xmlns:a16="http://schemas.microsoft.com/office/drawing/2014/main" id="{1BF56A83-9DFC-4FAA-BBF9-CAFB7303D7F4}"/>
              </a:ext>
            </a:extLst>
          </p:cNvPr>
          <p:cNvSpPr txBox="1"/>
          <p:nvPr/>
        </p:nvSpPr>
        <p:spPr>
          <a:xfrm>
            <a:off x="4540509" y="3199197"/>
            <a:ext cx="3132000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tIns="0" bIns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u="sng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ESG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(Meio Ambiente, Social e Governança)</a:t>
            </a:r>
          </a:p>
        </p:txBody>
      </p:sp>
    </p:spTree>
    <p:extLst>
      <p:ext uri="{BB962C8B-B14F-4D97-AF65-F5344CB8AC3E}">
        <p14:creationId xmlns:p14="http://schemas.microsoft.com/office/powerpoint/2010/main" val="140110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379878" y="6634439"/>
            <a:ext cx="6915597" cy="1941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Equipe da Guepardo Investimentos</a:t>
            </a:r>
            <a:endParaRPr lang="en-US" sz="28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9" name="Espaço Reservado para Conteúdo 9">
            <a:extLst>
              <a:ext uri="{FF2B5EF4-FFF2-40B4-BE49-F238E27FC236}">
                <a16:creationId xmlns:a16="http://schemas.microsoft.com/office/drawing/2014/main" id="{1E4224AE-00AD-4343-B63D-2BB5030C7B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748924"/>
              </p:ext>
            </p:extLst>
          </p:nvPr>
        </p:nvGraphicFramePr>
        <p:xfrm>
          <a:off x="468400" y="1469600"/>
          <a:ext cx="11290885" cy="4864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46481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48400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02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03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04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05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06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07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08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09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12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14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16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17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18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19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21</a:t>
                      </a:r>
                      <a:endParaRPr lang="en-US" sz="11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Octávio Magalhães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800" b="0" dirty="0">
                          <a:latin typeface="Trebuchet MS" panose="020B0603020202020204" pitchFamily="34" charset="0"/>
                        </a:rPr>
                        <a:t>CLUBE GUEPARDO</a:t>
                      </a:r>
                      <a:endParaRPr lang="en-US" sz="800" b="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Ricardo Carvalho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BNP PARIBAS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Roberto Esteves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VOTORANTIM ASSET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GUEPARDO INVESTIMENTOS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101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Rafael Moraes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FUNCESP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GAS INVEST.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8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PÁTRIA INVEST.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8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78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Henrique Santos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DEUTSCHE BANK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Paulo Alves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BR PARTNERS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Raphael Ferreira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LACAN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101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Raphael</a:t>
                      </a:r>
                      <a:r>
                        <a:rPr lang="pt-BR" sz="1100" baseline="0" dirty="0">
                          <a:latin typeface="Trebuchet MS" panose="020B0603020202020204" pitchFamily="34" charset="0"/>
                        </a:rPr>
                        <a:t> Teixeira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TRACTEBEL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005">
                <a:tc>
                  <a:txBody>
                    <a:bodyPr/>
                    <a:lstStyle/>
                    <a:p>
                      <a:r>
                        <a:rPr lang="pt-BR" sz="1100" dirty="0">
                          <a:latin typeface="Trebuchet MS" panose="020B0603020202020204" pitchFamily="34" charset="0"/>
                        </a:rPr>
                        <a:t>Pedro </a:t>
                      </a:r>
                      <a:r>
                        <a:rPr lang="pt-BR" sz="1100" dirty="0" err="1">
                          <a:latin typeface="Trebuchet MS" panose="020B0603020202020204" pitchFamily="34" charset="0"/>
                        </a:rPr>
                        <a:t>Dicker</a:t>
                      </a:r>
                      <a:endParaRPr lang="en-US" sz="11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9525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800" dirty="0">
                          <a:latin typeface="Trebuchet MS" panose="020B0603020202020204" pitchFamily="34" charset="0"/>
                        </a:rPr>
                        <a:t>BUTIÁ</a:t>
                      </a:r>
                      <a:br>
                        <a:rPr lang="pt-BR" sz="800" dirty="0">
                          <a:latin typeface="Trebuchet MS" panose="020B0603020202020204" pitchFamily="34" charset="0"/>
                        </a:rPr>
                      </a:br>
                      <a:r>
                        <a:rPr lang="pt-BR" sz="800" dirty="0">
                          <a:latin typeface="Trebuchet MS" panose="020B0603020202020204" pitchFamily="34" charset="0"/>
                        </a:rPr>
                        <a:t>INVESTIMENTOS</a:t>
                      </a:r>
                      <a:endParaRPr lang="en-US" sz="800" dirty="0">
                        <a:latin typeface="Trebuchet MS" panose="020B0603020202020204" pitchFamily="34" charset="0"/>
                      </a:endParaRPr>
                    </a:p>
                  </a:txBody>
                  <a:tcPr marL="92354" marR="92354" marT="46177" marB="4617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121006" marR="121006" marT="53920" marB="53920"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96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1624478" y="6634439"/>
            <a:ext cx="6915597" cy="1941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Variação do Valor Intrínseco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CE4BCBA4-2B39-44FA-B5CE-C856167A4F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1094" y="1180989"/>
            <a:ext cx="8993612" cy="560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3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0B5B6F66-BEBD-4441-93E9-B589CCD3624D}"/>
              </a:ext>
            </a:extLst>
          </p:cNvPr>
          <p:cNvSpPr txBox="1">
            <a:spLocks/>
          </p:cNvSpPr>
          <p:nvPr/>
        </p:nvSpPr>
        <p:spPr>
          <a:xfrm>
            <a:off x="329078" y="6634439"/>
            <a:ext cx="6915597" cy="19412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Guepardo. </a:t>
            </a:r>
          </a:p>
        </p:txBody>
      </p:sp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4" y="231983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Características do Fundo de Investimento</a:t>
            </a:r>
            <a:endParaRPr lang="en-US" sz="28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2" name="Espaço Reservado para Conteúdo 14">
            <a:extLst>
              <a:ext uri="{FF2B5EF4-FFF2-40B4-BE49-F238E27FC236}">
                <a16:creationId xmlns:a16="http://schemas.microsoft.com/office/drawing/2014/main" id="{969C4E4F-9CE2-437B-8DD7-BA127CD97C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807835"/>
              </p:ext>
            </p:extLst>
          </p:nvPr>
        </p:nvGraphicFramePr>
        <p:xfrm>
          <a:off x="448875" y="1629189"/>
          <a:ext cx="11275014" cy="465056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6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4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547">
                <a:tc gridSpan="2">
                  <a:txBody>
                    <a:bodyPr/>
                    <a:lstStyle/>
                    <a:p>
                      <a:pPr algn="l"/>
                      <a:r>
                        <a:rPr lang="pt-BR" sz="1500" dirty="0">
                          <a:latin typeface="Trebuchet MS" panose="020B0603020202020204" pitchFamily="34" charset="0"/>
                        </a:rPr>
                        <a:t>Guepardo Institucional</a:t>
                      </a:r>
                      <a:r>
                        <a:rPr lang="pt-BR" sz="1500" baseline="0" dirty="0">
                          <a:latin typeface="Trebuchet MS" panose="020B0603020202020204" pitchFamily="34" charset="0"/>
                        </a:rPr>
                        <a:t> FIC FIA</a:t>
                      </a:r>
                      <a:endParaRPr lang="en-US" sz="1500" dirty="0">
                        <a:latin typeface="Trebuchet MS" panose="020B0603020202020204" pitchFamily="34" charset="0"/>
                      </a:endParaRPr>
                    </a:p>
                  </a:txBody>
                  <a:tcPr marL="79200" marR="79200" marT="35644" marB="45267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latin typeface="Trebuchet MS" panose="020B0603020202020204" pitchFamily="34" charset="0"/>
                        </a:rPr>
                        <a:t>Guepardo Institucional</a:t>
                      </a:r>
                      <a:r>
                        <a:rPr lang="pt-BR" sz="1000" baseline="0" dirty="0">
                          <a:latin typeface="Trebuchet MS" panose="020B0603020202020204" pitchFamily="34" charset="0"/>
                        </a:rPr>
                        <a:t> FIC FIA</a:t>
                      </a:r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marL="72000" marR="72000" marT="36000" anchor="ctr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Objetivo do Fundo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Proporcionar retorno real de longo prazo</a:t>
                      </a: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Público-Alvo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="0" i="0" u="none" strike="noStrike" kern="1200" baseline="0" dirty="0">
                          <a:solidFill>
                            <a:schemeClr val="dk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Investidores em geral</a:t>
                      </a: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Data de Início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latin typeface="Trebuchet MS" panose="020B0603020202020204" pitchFamily="34" charset="0"/>
                        </a:rPr>
                        <a:t>30/05/2007</a:t>
                      </a:r>
                      <a:endParaRPr lang="en-US" sz="1200" dirty="0"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Taxa de Administração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2,00% a.a.</a:t>
                      </a:r>
                      <a:endParaRPr lang="en-US" sz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Taxa de Performance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20% do que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exceder o Ibovespa</a:t>
                      </a:r>
                      <a:endParaRPr lang="en-US" sz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Aplicação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Cotização: D+1 útil</a:t>
                      </a: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Resgate</a:t>
                      </a:r>
                      <a:endParaRPr lang="en-US" sz="1200" b="1" baseline="30000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Cotização: D+30 corridos / Liquidação: D+2 úteis</a:t>
                      </a:r>
                      <a:endParaRPr lang="en-US" sz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Aplicação Inicial Mínima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R$</a:t>
                      </a:r>
                      <a:r>
                        <a:rPr lang="pt-BR" sz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 5.000</a:t>
                      </a:r>
                      <a:endParaRPr lang="en-US" sz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Tributação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="0" i="0" u="none" strike="noStrike" kern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15% sobre o ganho</a:t>
                      </a:r>
                      <a:endParaRPr lang="en-US" sz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Administrador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b="0" i="0" u="none" strike="noStrike" kern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BTG Pactual Serviços Financeiros S.A. DTVM</a:t>
                      </a:r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547">
                <a:tc>
                  <a:txBody>
                    <a:bodyPr/>
                    <a:lstStyle/>
                    <a:p>
                      <a:r>
                        <a:rPr lang="pt-BR" sz="1200" b="1" dirty="0" err="1">
                          <a:latin typeface="Trebuchet MS" panose="020B0603020202020204" pitchFamily="34" charset="0"/>
                        </a:rPr>
                        <a:t>Custodiante</a:t>
                      </a:r>
                      <a:endParaRPr lang="en-US" sz="1200" b="1" dirty="0">
                        <a:latin typeface="Trebuchet MS" panose="020B0603020202020204" pitchFamily="34" charset="0"/>
                      </a:endParaRPr>
                    </a:p>
                  </a:txBody>
                  <a:tcPr marL="95832" marR="0" marT="41036" marB="52116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Banco BTG </a:t>
                      </a:r>
                      <a:r>
                        <a:rPr lang="en-US" sz="1200" b="0" i="0" u="none" strike="noStrike" kern="1200" baseline="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Pactual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S.A</a:t>
                      </a:r>
                    </a:p>
                  </a:txBody>
                  <a:tcPr marL="95832" marR="47916" marT="41036" marB="4103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060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4" name="Espaço Reservado para Texto 2">
            <a:extLst>
              <a:ext uri="{FF2B5EF4-FFF2-40B4-BE49-F238E27FC236}">
                <a16:creationId xmlns:a16="http://schemas.microsoft.com/office/drawing/2014/main" id="{D3CDF069-B49D-451B-B704-FD2AC6EE46F8}"/>
              </a:ext>
            </a:extLst>
          </p:cNvPr>
          <p:cNvSpPr txBox="1">
            <a:spLocks/>
          </p:cNvSpPr>
          <p:nvPr/>
        </p:nvSpPr>
        <p:spPr>
          <a:xfrm>
            <a:off x="1368532" y="3174900"/>
            <a:ext cx="9504000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ctr"/>
            <a:r>
              <a:rPr lang="pt-BR" sz="2800" dirty="0"/>
              <a:t>ANEXOS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5779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646" y="617392"/>
            <a:ext cx="2051898" cy="772116"/>
          </a:xfrm>
          <a:prstGeom prst="rect">
            <a:avLst/>
          </a:prstGeom>
        </p:spPr>
      </p:pic>
      <p:sp>
        <p:nvSpPr>
          <p:cNvPr id="9" name="Espaço Reservado para Texto 2">
            <a:extLst>
              <a:ext uri="{FF2B5EF4-FFF2-40B4-BE49-F238E27FC236}">
                <a16:creationId xmlns:a16="http://schemas.microsoft.com/office/drawing/2014/main" id="{BEB9A9D4-F3E6-4F04-8EC1-ACC9046C0C1F}"/>
              </a:ext>
            </a:extLst>
          </p:cNvPr>
          <p:cNvSpPr txBox="1">
            <a:spLocks/>
          </p:cNvSpPr>
          <p:nvPr/>
        </p:nvSpPr>
        <p:spPr>
          <a:xfrm>
            <a:off x="187993" y="231983"/>
            <a:ext cx="11535895" cy="432000"/>
          </a:xfrm>
          <a:prstGeom prst="rect">
            <a:avLst/>
          </a:prstGeom>
        </p:spPr>
        <p:txBody>
          <a:bodyPr anchor="ctr"/>
          <a:lstStyle>
            <a:defPPr>
              <a:defRPr lang="pt-BR"/>
            </a:defPPr>
            <a:lvl1pPr indent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b="1">
                <a:latin typeface="Trebuchet MS" panose="020B0603020202020204" pitchFamily="34" charset="0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/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/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/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pt-BR" sz="2800" dirty="0"/>
              <a:t>Ranking Guepardo Institucional vs. Fundos de Ação (12 e 24 meses)</a:t>
            </a:r>
            <a:endParaRPr lang="en-US" sz="2800" baseline="300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0EBE3B3E-FEA2-4984-8B97-6A38179E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25144" y="6512312"/>
            <a:ext cx="1313977" cy="31625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1D005F6-A869-40A6-B4D8-EC69296954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017" y="1468121"/>
            <a:ext cx="11579966" cy="5080446"/>
          </a:xfrm>
          <a:prstGeom prst="rect">
            <a:avLst/>
          </a:prstGeom>
        </p:spPr>
      </p:pic>
      <p:sp>
        <p:nvSpPr>
          <p:cNvPr id="14" name="Espaço Reservado para Texto 6">
            <a:extLst>
              <a:ext uri="{FF2B5EF4-FFF2-40B4-BE49-F238E27FC236}">
                <a16:creationId xmlns:a16="http://schemas.microsoft.com/office/drawing/2014/main" id="{CA7C4CB2-6E1F-46AA-940C-50F967B6C8D7}"/>
              </a:ext>
            </a:extLst>
          </p:cNvPr>
          <p:cNvSpPr txBox="1">
            <a:spLocks/>
          </p:cNvSpPr>
          <p:nvPr/>
        </p:nvSpPr>
        <p:spPr>
          <a:xfrm>
            <a:off x="250090" y="6634439"/>
            <a:ext cx="6915597" cy="1941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900" dirty="0"/>
              <a:t>Fonte: Guepardo e Bloomberg. Posição em 30 de setembro de 2021. </a:t>
            </a:r>
          </a:p>
        </p:txBody>
      </p:sp>
    </p:spTree>
    <p:extLst>
      <p:ext uri="{BB962C8B-B14F-4D97-AF65-F5344CB8AC3E}">
        <p14:creationId xmlns:p14="http://schemas.microsoft.com/office/powerpoint/2010/main" val="3617005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645</Words>
  <Application>Microsoft Office PowerPoint</Application>
  <PresentationFormat>Widescreen</PresentationFormat>
  <Paragraphs>167</Paragraphs>
  <Slides>16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Guepardo Investimentos</cp:lastModifiedBy>
  <cp:revision>12</cp:revision>
  <dcterms:created xsi:type="dcterms:W3CDTF">2020-09-25T15:05:21Z</dcterms:created>
  <dcterms:modified xsi:type="dcterms:W3CDTF">2021-10-05T14:44:27Z</dcterms:modified>
</cp:coreProperties>
</file>